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داسي 3"/>
          <p:cNvSpPr/>
          <p:nvPr/>
        </p:nvSpPr>
        <p:spPr>
          <a:xfrm>
            <a:off x="755576" y="332656"/>
            <a:ext cx="7704856" cy="1512168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Introduction to parasitology</a:t>
            </a:r>
          </a:p>
        </p:txBody>
      </p:sp>
      <p:sp>
        <p:nvSpPr>
          <p:cNvPr id="6" name="سداسي 5"/>
          <p:cNvSpPr/>
          <p:nvPr/>
        </p:nvSpPr>
        <p:spPr>
          <a:xfrm>
            <a:off x="1635370" y="2204864"/>
            <a:ext cx="5744941" cy="1296144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/>
                </a:solidFill>
              </a:rPr>
              <a:t>important parasitology terms</a:t>
            </a:r>
          </a:p>
        </p:txBody>
      </p:sp>
      <p:sp>
        <p:nvSpPr>
          <p:cNvPr id="7" name="سداسي 6"/>
          <p:cNvSpPr/>
          <p:nvPr/>
        </p:nvSpPr>
        <p:spPr>
          <a:xfrm>
            <a:off x="2470390" y="4005064"/>
            <a:ext cx="4045826" cy="1080120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bg1"/>
                </a:solidFill>
              </a:rPr>
              <a:t>By:dr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Nagwa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gamal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76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783560"/>
            <a:ext cx="8640960" cy="48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3-facultative parasite: </a:t>
            </a:r>
            <a:r>
              <a:rPr lang="en-US" sz="3200" dirty="0"/>
              <a:t>parasite that free living normally; but may parasitic on certain host according to environmental condition as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4-obligatory parasite: </a:t>
            </a:r>
            <a:r>
              <a:rPr lang="en-US" sz="3200" dirty="0"/>
              <a:t>parasite that can’t live free living\ separated from it’s host as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5-temporary parasite(intermittent parasite):</a:t>
            </a:r>
            <a:r>
              <a:rPr lang="en-US" sz="3200" dirty="0"/>
              <a:t>parasite that contact it’s host only for feed then leave it as mosquitoes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6-permenant parasite: </a:t>
            </a:r>
            <a:r>
              <a:rPr lang="en-US" sz="3200" dirty="0"/>
              <a:t>parasite that spend whole or great part of it’s live on the host.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7-Accidental parasite :</a:t>
            </a:r>
            <a:r>
              <a:rPr lang="en-US" sz="3200" dirty="0"/>
              <a:t>parasite that enter host other than it’s normal host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2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568952" cy="48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8-Ectopic\Erratic\ Aberrant: </a:t>
            </a:r>
            <a:r>
              <a:rPr lang="en-US" sz="3200" dirty="0"/>
              <a:t>parasite that found in abnormal habitat as </a:t>
            </a:r>
            <a:r>
              <a:rPr lang="en-US" sz="3200" dirty="0" err="1"/>
              <a:t>fasciola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9-pseudoparasite:</a:t>
            </a:r>
            <a:r>
              <a:rPr lang="en-US" sz="3200" dirty="0"/>
              <a:t>objects that present in feces that may be </a:t>
            </a:r>
          </a:p>
          <a:p>
            <a:pPr marL="0" indent="0">
              <a:buNone/>
            </a:pPr>
            <a:r>
              <a:rPr lang="en-US" sz="3200" dirty="0"/>
              <a:t>mistaken for parasitic stage.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(B)</a:t>
            </a:r>
            <a:r>
              <a:rPr lang="en-US" sz="4800" dirty="0" err="1">
                <a:solidFill>
                  <a:srgbClr val="FF0000"/>
                </a:solidFill>
              </a:rPr>
              <a:t>Habitat:</a:t>
            </a:r>
            <a:r>
              <a:rPr lang="en-US" sz="3200" dirty="0" err="1"/>
              <a:t>it’s</a:t>
            </a:r>
            <a:r>
              <a:rPr lang="en-US" sz="3200" dirty="0"/>
              <a:t> the site(tissue , organ , part of host)where the parasite normally found.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D60093"/>
                </a:solidFill>
              </a:rPr>
              <a:t>(C) Host: </a:t>
            </a:r>
            <a:r>
              <a:rPr lang="en-US" sz="3200" dirty="0"/>
              <a:t>where parasite harbors ,it provide the environment essential for development &amp;multiplication of parasite ;it may be (animal ,human ,</a:t>
            </a:r>
            <a:r>
              <a:rPr lang="en-US" sz="3200" dirty="0" err="1"/>
              <a:t>bird,fish,plant,snail</a:t>
            </a:r>
            <a:r>
              <a:rPr lang="en-US" sz="3200" dirty="0"/>
              <a:t> or arthropods)</a:t>
            </a:r>
            <a:endParaRPr lang="en-US" sz="48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47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568952" cy="488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FF6600"/>
                </a:solidFill>
              </a:rPr>
              <a:t>Types of hosts: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1-final hosts or definitive hosts,: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host within which the sexual cycle develop (protozoa) or the adult  mature stage of parasite        occur(helminthes) mostly only a single type of final hosts occurs (e.g. carnivores)</a:t>
            </a:r>
            <a:r>
              <a:rPr lang="en-US" sz="3200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2-Intremediate host: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</a:t>
            </a:r>
            <a:r>
              <a:rPr lang="en-US" sz="3200" dirty="0"/>
              <a:t> within which only an asexual reproduction of a </a:t>
            </a:r>
            <a:r>
              <a:rPr lang="en-US" sz="3200" dirty="0" err="1"/>
              <a:t>multihost</a:t>
            </a:r>
            <a:r>
              <a:rPr lang="en-US" sz="3200" dirty="0"/>
              <a:t>  parasite occurs  (protozoa)or immature(larval) stage of helminthes develop.</a:t>
            </a:r>
          </a:p>
          <a:p>
            <a:pPr marL="0" indent="0">
              <a:buNone/>
            </a:pPr>
            <a:r>
              <a:rPr lang="en-US" sz="3200" dirty="0"/>
              <a:t>It may be one intermediate host  as </a:t>
            </a:r>
            <a:r>
              <a:rPr lang="en-US" sz="3200" dirty="0" err="1"/>
              <a:t>fasciola</a:t>
            </a:r>
            <a:r>
              <a:rPr lang="en-US" sz="3200" dirty="0"/>
              <a:t>  while other need several  IM as </a:t>
            </a:r>
            <a:r>
              <a:rPr lang="en-US" sz="3200" b="1" dirty="0" err="1">
                <a:solidFill>
                  <a:srgbClr val="D60093"/>
                </a:solidFill>
              </a:rPr>
              <a:t>Heteophyes</a:t>
            </a:r>
            <a:r>
              <a:rPr lang="en-US" sz="3200" b="1" dirty="0">
                <a:solidFill>
                  <a:srgbClr val="D60093"/>
                </a:solidFill>
              </a:rPr>
              <a:t> </a:t>
            </a:r>
            <a:r>
              <a:rPr lang="en-US" sz="3200" b="1" dirty="0" err="1">
                <a:solidFill>
                  <a:srgbClr val="D60093"/>
                </a:solidFill>
              </a:rPr>
              <a:t>heterophyes</a:t>
            </a:r>
            <a:r>
              <a:rPr lang="en-US" sz="3200" dirty="0"/>
              <a:t> 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u="sng" dirty="0">
                <a:solidFill>
                  <a:srgbClr val="0000FF"/>
                </a:solidFill>
              </a:rPr>
              <a:t>1</a:t>
            </a:r>
            <a:r>
              <a:rPr lang="en-US" sz="3200" u="sng" baseline="30000" dirty="0">
                <a:solidFill>
                  <a:srgbClr val="0000FF"/>
                </a:solidFill>
              </a:rPr>
              <a:t>st</a:t>
            </a:r>
            <a:r>
              <a:rPr lang="en-US" sz="3200" dirty="0"/>
              <a:t> </a:t>
            </a:r>
            <a:r>
              <a:rPr lang="en-US" sz="3200" dirty="0" err="1"/>
              <a:t>pirenella</a:t>
            </a:r>
            <a:r>
              <a:rPr lang="en-US" sz="3200" dirty="0"/>
              <a:t> </a:t>
            </a:r>
            <a:r>
              <a:rPr lang="en-US" sz="3200" dirty="0" err="1"/>
              <a:t>conica</a:t>
            </a:r>
            <a:r>
              <a:rPr lang="en-US" sz="3200" dirty="0"/>
              <a:t> snail                                                                           </a:t>
            </a:r>
            <a:r>
              <a:rPr lang="en-US" sz="3200" u="sng" dirty="0">
                <a:solidFill>
                  <a:srgbClr val="0000FF"/>
                </a:solidFill>
              </a:rPr>
              <a:t>2</a:t>
            </a:r>
            <a:r>
              <a:rPr lang="en-US" sz="3200" u="sng" baseline="30000" dirty="0">
                <a:solidFill>
                  <a:srgbClr val="0000FF"/>
                </a:solidFill>
              </a:rPr>
              <a:t>nd</a:t>
            </a:r>
            <a:r>
              <a:rPr lang="en-US" sz="3200" dirty="0"/>
              <a:t> </a:t>
            </a:r>
            <a:r>
              <a:rPr lang="en-US" sz="3200" dirty="0" err="1"/>
              <a:t>tilapia&amp;mugil</a:t>
            </a:r>
            <a:r>
              <a:rPr lang="en-US" sz="3200" dirty="0"/>
              <a:t> fish</a:t>
            </a:r>
          </a:p>
          <a:p>
            <a:pPr marL="0" indent="0">
              <a:buNone/>
            </a:pPr>
            <a:r>
              <a:rPr lang="en-US" sz="3200" dirty="0"/>
              <a:t>**It may be vertebrate or invertebrate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8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3-Transport hosts (=</a:t>
            </a:r>
            <a:r>
              <a:rPr lang="en-US" sz="3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paratenic</a:t>
            </a: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hosts)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dirty="0"/>
              <a:t>are intermediate hosts,        wherein which no reproduction of an included parasite occurs but  only a transformation to reach infectivity, it not  essential for completion  of life cycle 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4-accidental host : </a:t>
            </a:r>
            <a:r>
              <a:rPr lang="en-US" sz="3200" dirty="0"/>
              <a:t>unusual host for the parasite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5-reservoir host: </a:t>
            </a:r>
            <a:r>
              <a:rPr lang="en-US" sz="3200" dirty="0"/>
              <a:t>susceptible host other than normal definitive host, they are not effected by parasitic infection For example, dogs and rodents may act as reservoir host for stages of the </a:t>
            </a:r>
            <a:r>
              <a:rPr lang="en-US" sz="3200" dirty="0" err="1"/>
              <a:t>Leishmania</a:t>
            </a:r>
            <a:r>
              <a:rPr lang="en-US" sz="3200" dirty="0"/>
              <a:t> species.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6-vector:</a:t>
            </a:r>
            <a:r>
              <a:rPr lang="en-US" sz="3200" dirty="0"/>
              <a:t>they are usually arthropods(</a:t>
            </a:r>
            <a:r>
              <a:rPr lang="en-US" sz="3200" dirty="0" err="1"/>
              <a:t>flies,ticks,mite,mosquitoes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They transmit parasite to host </a:t>
            </a:r>
          </a:p>
          <a:p>
            <a:pPr marL="0" indent="0">
              <a:buNone/>
            </a:pPr>
            <a:r>
              <a:rPr lang="en-US" sz="3200" dirty="0"/>
              <a:t>It may be </a:t>
            </a:r>
            <a:r>
              <a:rPr lang="en-US" sz="3200" b="1" dirty="0">
                <a:solidFill>
                  <a:srgbClr val="00B050"/>
                </a:solidFill>
              </a:rPr>
              <a:t>a)biological : </a:t>
            </a:r>
            <a:r>
              <a:rPr lang="en-US" sz="3200" dirty="0"/>
              <a:t>parasite multiply or develop in it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b)mechanical: </a:t>
            </a:r>
            <a:r>
              <a:rPr lang="en-US" sz="3200" dirty="0"/>
              <a:t>parasite not multiply or develop in it </a:t>
            </a:r>
          </a:p>
        </p:txBody>
      </p:sp>
    </p:spTree>
    <p:extLst>
      <p:ext uri="{BB962C8B-B14F-4D97-AF65-F5344CB8AC3E}">
        <p14:creationId xmlns:p14="http://schemas.microsoft.com/office/powerpoint/2010/main" val="977551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496944" cy="48858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rgbClr val="92D050"/>
                </a:solidFill>
              </a:rPr>
              <a:t>(D)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92D050"/>
                </a:solidFill>
              </a:rPr>
              <a:t>Prepatent</a:t>
            </a:r>
            <a:r>
              <a:rPr lang="ar-EG" sz="4000" dirty="0">
                <a:solidFill>
                  <a:srgbClr val="92D050"/>
                </a:solidFill>
              </a:rPr>
              <a:t> </a:t>
            </a:r>
            <a:r>
              <a:rPr lang="en-US" sz="4000" dirty="0">
                <a:solidFill>
                  <a:srgbClr val="92D050"/>
                </a:solidFill>
              </a:rPr>
              <a:t>period</a:t>
            </a:r>
            <a:r>
              <a:rPr lang="ar-EG" sz="4000" dirty="0">
                <a:solidFill>
                  <a:srgbClr val="92D050"/>
                </a:solidFill>
              </a:rPr>
              <a:t>:</a:t>
            </a:r>
          </a:p>
          <a:p>
            <a:r>
              <a:rPr lang="en-US" sz="3200" dirty="0"/>
              <a:t>The time taken for development from infection until mature adult parasites are producing eggs or larvae.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(E)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</a:rPr>
              <a:t>hypobiosis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</a:rPr>
              <a:t>Arrested larval development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dirty="0"/>
              <a:t>This phenomenon may be defined as the temporary cessation in development of a nematode at a precise point in it’s parasitic development.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5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ÙØªÙØ¬Ø© Ø¨Ø­Ø« Ø§ÙØµÙØ± Ø¹Ù âªthank you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4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3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783560"/>
            <a:ext cx="8640960" cy="488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Veterinary parasitology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:  </a:t>
            </a:r>
            <a:r>
              <a:rPr lang="en-US" sz="2800" dirty="0"/>
              <a:t>branch of science that study animal parasites(internal</a:t>
            </a:r>
            <a:r>
              <a:rPr lang="ar-EG" sz="2800" dirty="0"/>
              <a:t> </a:t>
            </a:r>
            <a:r>
              <a:rPr lang="en-US" sz="2800" dirty="0"/>
              <a:t>&amp;external</a:t>
            </a:r>
            <a:r>
              <a:rPr lang="ar-EG" sz="2800" dirty="0"/>
              <a:t> </a:t>
            </a:r>
            <a:r>
              <a:rPr lang="en-US" sz="2800" dirty="0"/>
              <a:t>), especially relationships between parasites and animal hosts. Parasites of domestic animals, (livestock and pet animals), wildlife animal</a:t>
            </a:r>
            <a:r>
              <a:rPr lang="ar-EG" sz="2800" dirty="0"/>
              <a:t> </a:t>
            </a:r>
            <a:r>
              <a:rPr lang="en-US" sz="2800" dirty="0"/>
              <a:t>;</a:t>
            </a:r>
            <a:r>
              <a:rPr lang="ar-EG" sz="2800" dirty="0"/>
              <a:t> </a:t>
            </a:r>
            <a:r>
              <a:rPr lang="en-US" sz="2800" dirty="0"/>
              <a:t>as well as fish.</a:t>
            </a:r>
            <a:endParaRPr lang="ar-EG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u="sng" dirty="0"/>
              <a:t>Veterinary parasitology </a:t>
            </a:r>
            <a:r>
              <a:rPr lang="en-US" sz="2800" dirty="0"/>
              <a:t>study the </a:t>
            </a:r>
            <a:r>
              <a:rPr lang="en-US" sz="2800" dirty="0">
                <a:solidFill>
                  <a:srgbClr val="7030A0"/>
                </a:solidFill>
              </a:rPr>
              <a:t>genesis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B050"/>
                </a:solidFill>
              </a:rPr>
              <a:t>development</a:t>
            </a:r>
            <a:r>
              <a:rPr lang="en-US" sz="2800" dirty="0"/>
              <a:t> of parasites in animal hosts, as well as the </a:t>
            </a:r>
            <a:r>
              <a:rPr lang="en-US" sz="2800" dirty="0">
                <a:solidFill>
                  <a:srgbClr val="D60093"/>
                </a:solidFill>
              </a:rPr>
              <a:t>taxonomy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systematics</a:t>
            </a:r>
            <a:r>
              <a:rPr lang="en-US" sz="2800" dirty="0"/>
              <a:t> of parasites, including the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morphology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life cycles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0000"/>
                </a:solidFill>
              </a:rPr>
              <a:t>living needs </a:t>
            </a:r>
            <a:r>
              <a:rPr lang="en-US" sz="2800" dirty="0"/>
              <a:t>of parasites in the environment and in animal hosts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78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496944" cy="481379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Parasitology divided into: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FF0066"/>
                </a:solidFill>
              </a:rPr>
              <a:t>A)Helminthology :</a:t>
            </a:r>
            <a:r>
              <a:rPr lang="en-US" sz="3200" dirty="0">
                <a:solidFill>
                  <a:srgbClr val="FF0066"/>
                </a:solidFill>
              </a:rPr>
              <a:t> </a:t>
            </a:r>
            <a:r>
              <a:rPr lang="en-US" sz="3200" dirty="0"/>
              <a:t>deal with </a:t>
            </a:r>
            <a:r>
              <a:rPr lang="en-US" sz="3200" dirty="0">
                <a:solidFill>
                  <a:srgbClr val="FF0066"/>
                </a:solidFill>
              </a:rPr>
              <a:t>parasitic worms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009900"/>
                </a:solidFill>
              </a:rPr>
              <a:t>B) Protozoology: </a:t>
            </a:r>
            <a:r>
              <a:rPr lang="en-US" sz="3200" dirty="0"/>
              <a:t>deal with </a:t>
            </a:r>
            <a:r>
              <a:rPr lang="en-US" sz="3200" dirty="0">
                <a:solidFill>
                  <a:srgbClr val="009900"/>
                </a:solidFill>
              </a:rPr>
              <a:t>protozoa</a:t>
            </a:r>
            <a:r>
              <a:rPr lang="en-US" sz="3200" dirty="0"/>
              <a:t>{unicellular parasites)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CC3300"/>
                </a:solidFill>
              </a:rPr>
              <a:t>C)Entomology:</a:t>
            </a:r>
            <a:r>
              <a:rPr lang="en-US" sz="3200" dirty="0"/>
              <a:t> deal with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arthropods</a:t>
            </a:r>
            <a:r>
              <a:rPr lang="en-US" sz="3200" dirty="0"/>
              <a:t>{act as </a:t>
            </a:r>
            <a:r>
              <a:rPr lang="en-US" sz="3200" dirty="0" err="1"/>
              <a:t>vectors&amp;intermedite</a:t>
            </a:r>
            <a:r>
              <a:rPr lang="en-US" sz="3200" dirty="0"/>
              <a:t> hosts for parasitic transmission}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3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568952" cy="4813792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/>
              <a:t>Principles of classification:</a:t>
            </a:r>
          </a:p>
          <a:p>
            <a:pPr marL="0" indent="0">
              <a:buNone/>
            </a:pPr>
            <a:r>
              <a:rPr lang="en-US" sz="3200" dirty="0"/>
              <a:t>When examined, living organisms can be seen to form natural groups with features in common.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Taxon: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is a group of one or more organisms seen to form a unit</a:t>
            </a:r>
          </a:p>
          <a:p>
            <a:pPr marL="0" indent="0">
              <a:buNone/>
            </a:pPr>
            <a:r>
              <a:rPr lang="en-US" sz="3200" dirty="0"/>
              <a:t>Or groups of organisms are combined into biologically meaningful groups; the study of this  aspect of biology is called</a:t>
            </a:r>
            <a:r>
              <a:rPr lang="en-US" sz="3200" b="1" dirty="0">
                <a:solidFill>
                  <a:srgbClr val="FF0000"/>
                </a:solidFill>
              </a:rPr>
              <a:t>{ taxonomy}.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/>
              <a:t>The taxa into which organisms may be placed are recognized by</a:t>
            </a:r>
          </a:p>
          <a:p>
            <a:pPr marL="0" indent="0">
              <a:buNone/>
            </a:pPr>
            <a:r>
              <a:rPr lang="en-US" sz="3200" dirty="0"/>
              <a:t>international agreement; the primary ones are </a:t>
            </a:r>
            <a:r>
              <a:rPr lang="en-US" sz="3600" dirty="0">
                <a:solidFill>
                  <a:srgbClr val="0000FF"/>
                </a:solidFill>
              </a:rPr>
              <a:t>kingdom</a:t>
            </a:r>
            <a:r>
              <a:rPr lang="en-US" sz="3200" dirty="0"/>
              <a:t>,  </a:t>
            </a:r>
            <a:r>
              <a:rPr lang="en-US" sz="3600" dirty="0">
                <a:solidFill>
                  <a:srgbClr val="CC66FF"/>
                </a:solidFill>
              </a:rPr>
              <a:t>phylum</a:t>
            </a:r>
            <a:r>
              <a:rPr lang="en-US" sz="3200" dirty="0"/>
              <a:t>, </a:t>
            </a:r>
            <a:r>
              <a:rPr lang="en-US" sz="3600" dirty="0">
                <a:solidFill>
                  <a:srgbClr val="FFC000"/>
                </a:solidFill>
              </a:rPr>
              <a:t>class</a:t>
            </a:r>
            <a:r>
              <a:rPr lang="en-US" sz="3200" dirty="0"/>
              <a:t>,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order</a:t>
            </a:r>
            <a:r>
              <a:rPr lang="en-US" sz="3200" dirty="0">
                <a:solidFill>
                  <a:srgbClr val="990033"/>
                </a:solidFill>
              </a:rPr>
              <a:t>, </a:t>
            </a:r>
            <a:r>
              <a:rPr lang="en-US" sz="3600" dirty="0">
                <a:solidFill>
                  <a:srgbClr val="990033"/>
                </a:solidFill>
              </a:rPr>
              <a:t>family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genus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9900"/>
                </a:solidFill>
              </a:rPr>
              <a:t>species.</a:t>
            </a:r>
          </a:p>
          <a:p>
            <a:pPr marL="0" indent="0">
              <a:buNone/>
            </a:pPr>
            <a:r>
              <a:rPr lang="en-US" sz="3600" dirty="0"/>
              <a:t> For example   </a:t>
            </a:r>
            <a:r>
              <a:rPr lang="en-US" sz="3600" dirty="0" err="1"/>
              <a:t>Haemonchus</a:t>
            </a:r>
            <a:r>
              <a:rPr lang="en-US" sz="3600" dirty="0"/>
              <a:t>  </a:t>
            </a:r>
            <a:r>
              <a:rPr lang="en-US" sz="3600" dirty="0" err="1"/>
              <a:t>contortus</a:t>
            </a:r>
            <a:endParaRPr lang="en-US" sz="3600" dirty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b="1" dirty="0"/>
              <a:t>Kingdom                   </a:t>
            </a:r>
            <a:r>
              <a:rPr lang="en-US" sz="3200" b="1" dirty="0" err="1"/>
              <a:t>animalia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Phylum                     </a:t>
            </a:r>
            <a:r>
              <a:rPr lang="en-US" sz="2800" b="1" dirty="0"/>
              <a:t> </a:t>
            </a:r>
            <a:r>
              <a:rPr lang="en-US" sz="2800" b="1" dirty="0" err="1"/>
              <a:t>Nematoda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Class</a:t>
            </a:r>
            <a:r>
              <a:rPr lang="en-US" sz="2800" b="1" dirty="0"/>
              <a:t>                              </a:t>
            </a:r>
            <a:r>
              <a:rPr lang="en-US" sz="2800" b="1" dirty="0" err="1"/>
              <a:t>Secernentea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Order                       </a:t>
            </a:r>
            <a:r>
              <a:rPr lang="en-US" sz="2800" b="1" dirty="0"/>
              <a:t> </a:t>
            </a:r>
            <a:r>
              <a:rPr lang="en-US" sz="2800" b="1" dirty="0" err="1"/>
              <a:t>Strongylida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Suborder                </a:t>
            </a:r>
            <a:r>
              <a:rPr lang="en-US" sz="2800" b="1" dirty="0"/>
              <a:t> </a:t>
            </a:r>
            <a:r>
              <a:rPr lang="en-US" sz="2800" b="1" dirty="0" err="1"/>
              <a:t>Strongylina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Superfamily           </a:t>
            </a:r>
            <a:r>
              <a:rPr lang="en-US" sz="2800" b="1" dirty="0"/>
              <a:t> </a:t>
            </a:r>
            <a:r>
              <a:rPr lang="en-US" sz="2800" b="1" dirty="0" err="1"/>
              <a:t>Trichostrongyloidea</a:t>
            </a:r>
            <a:r>
              <a:rPr lang="en-US" sz="2800" b="1" dirty="0"/>
              <a:t>   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Family</a:t>
            </a:r>
            <a:r>
              <a:rPr lang="en-US" sz="2800" b="1" dirty="0"/>
              <a:t>                        </a:t>
            </a:r>
            <a:r>
              <a:rPr lang="en-US" sz="2800" b="1" dirty="0" err="1"/>
              <a:t>Trichostrongylidae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Subfamily              </a:t>
            </a:r>
            <a:r>
              <a:rPr lang="en-US" sz="2800" b="1" dirty="0"/>
              <a:t> </a:t>
            </a:r>
            <a:r>
              <a:rPr lang="en-US" sz="2800" b="1" dirty="0" err="1"/>
              <a:t>Haemonchinae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Genus                    </a:t>
            </a:r>
            <a:r>
              <a:rPr lang="en-US" sz="2800" b="1" i="1" dirty="0"/>
              <a:t> </a:t>
            </a:r>
            <a:r>
              <a:rPr lang="en-US" sz="2800" b="1" i="1" dirty="0" err="1"/>
              <a:t>Haemonchus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Species                  </a:t>
            </a:r>
            <a:r>
              <a:rPr lang="en-US" sz="2800" b="1" i="1" dirty="0"/>
              <a:t> </a:t>
            </a:r>
            <a:r>
              <a:rPr lang="en-US" sz="2800" b="1" i="1" dirty="0" err="1"/>
              <a:t>contortus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7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568952" cy="488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names of the genus and species are expressed in Latin form, the generic name having a capital letter; the species name(lowercase)</a:t>
            </a:r>
          </a:p>
          <a:p>
            <a:pPr marL="0" indent="0">
              <a:buNone/>
            </a:pPr>
            <a:r>
              <a:rPr lang="en-US" sz="3200" dirty="0"/>
              <a:t>For example :</a:t>
            </a:r>
            <a:r>
              <a:rPr lang="en-US" sz="3200" u="sng" dirty="0" err="1">
                <a:solidFill>
                  <a:srgbClr val="7030A0"/>
                </a:solidFill>
              </a:rPr>
              <a:t>F</a:t>
            </a:r>
            <a:r>
              <a:rPr lang="en-US" sz="3200" dirty="0" err="1">
                <a:solidFill>
                  <a:srgbClr val="7030A0"/>
                </a:solidFill>
              </a:rPr>
              <a:t>asciola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u="sng" dirty="0">
                <a:solidFill>
                  <a:srgbClr val="7030A0"/>
                </a:solidFill>
              </a:rPr>
              <a:t>h</a:t>
            </a:r>
            <a:r>
              <a:rPr lang="en-US" sz="3200" dirty="0">
                <a:solidFill>
                  <a:srgbClr val="7030A0"/>
                </a:solidFill>
              </a:rPr>
              <a:t>epatica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6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568952" cy="4957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Important terms of veterinary parasitology;</a:t>
            </a:r>
          </a:p>
          <a:p>
            <a:pPr marL="0" indent="0">
              <a:buNone/>
            </a:pPr>
            <a:r>
              <a:rPr lang="en-US" sz="6000" u="sng" dirty="0">
                <a:solidFill>
                  <a:srgbClr val="D60093"/>
                </a:solidFill>
              </a:rPr>
              <a:t>(A)</a:t>
            </a:r>
            <a:r>
              <a:rPr lang="en-US" sz="3200" u="sng" dirty="0">
                <a:solidFill>
                  <a:srgbClr val="D60093"/>
                </a:solidFill>
              </a:rPr>
              <a:t>Species interaction</a:t>
            </a:r>
            <a:r>
              <a:rPr lang="en-US" sz="3200" dirty="0"/>
              <a:t>=association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009900"/>
                </a:solidFill>
              </a:rPr>
              <a:t>Types of species interaction: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00FF"/>
                </a:solidFill>
              </a:rPr>
              <a:t>1-predation(predator-prey):</a:t>
            </a:r>
            <a:r>
              <a:rPr lang="en-US" sz="3200" dirty="0"/>
              <a:t>relationship in which the largest \stronger member(predator) benefit while the weak </a:t>
            </a:r>
          </a:p>
          <a:p>
            <a:pPr marL="0" indent="0">
              <a:buNone/>
            </a:pPr>
            <a:r>
              <a:rPr lang="en-US" sz="3200" dirty="0"/>
              <a:t>\smaller(prey) will killed and </a:t>
            </a:r>
            <a:r>
              <a:rPr lang="en-US" sz="3200" dirty="0" err="1"/>
              <a:t>eated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2-cannibalism:</a:t>
            </a:r>
            <a:r>
              <a:rPr lang="en-US" sz="3200" dirty="0"/>
              <a:t>when an individual eats the dead or living bodies of young individuals of the same species as rodents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تمرير أفقي 4"/>
          <p:cNvSpPr/>
          <p:nvPr/>
        </p:nvSpPr>
        <p:spPr>
          <a:xfrm>
            <a:off x="1475656" y="188640"/>
            <a:ext cx="6552728" cy="151216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>
                <a:solidFill>
                  <a:schemeClr val="tx1"/>
                </a:solidFill>
              </a:rPr>
              <a:t>Terminology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4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640960" cy="495780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3-symbiosis:</a:t>
            </a:r>
            <a:r>
              <a:rPr lang="en-US" sz="3200" dirty="0"/>
              <a:t>refers  to any association \close relationship between two different individuals ,it may be temporary or </a:t>
            </a:r>
            <a:r>
              <a:rPr lang="en-US" sz="3200" dirty="0" err="1"/>
              <a:t>permenant,there</a:t>
            </a:r>
            <a:r>
              <a:rPr lang="en-US" sz="3200" dirty="0"/>
              <a:t> are </a:t>
            </a:r>
            <a:r>
              <a:rPr lang="en-US" sz="3200" u="sng" dirty="0"/>
              <a:t>3 types </a:t>
            </a:r>
            <a:r>
              <a:rPr lang="en-US" sz="3200" dirty="0"/>
              <a:t>of symbiotic relationship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99FF"/>
                </a:solidFill>
              </a:rPr>
              <a:t>1-Mutualism:</a:t>
            </a:r>
            <a:r>
              <a:rPr lang="en-US" sz="3200" dirty="0"/>
              <a:t>relation in which two species are benefit from the interaction, so they are unable to live apart</a:t>
            </a:r>
            <a:endParaRPr lang="en-US" sz="3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99FF"/>
                </a:solidFill>
              </a:rPr>
              <a:t>2-commensalism:</a:t>
            </a:r>
            <a:r>
              <a:rPr lang="en-US" sz="3200" dirty="0"/>
              <a:t>relation in which one individual benefit while the other individual unaffected.</a:t>
            </a:r>
            <a:endParaRPr lang="en-US" sz="32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:\Users\elhelaly\Desktop\مجلد جديد (3)\tmp7130912371286999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527"/>
            <a:ext cx="3816424" cy="186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lhelaly\Desktop\مجلد جديد (3)\88969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-13467"/>
            <a:ext cx="3816424" cy="195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19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83560"/>
            <a:ext cx="8496944" cy="48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99FF"/>
                </a:solidFill>
              </a:rPr>
              <a:t>3-parasitism</a:t>
            </a:r>
            <a:r>
              <a:rPr lang="en-US" sz="3200" dirty="0"/>
              <a:t> :Intimate relationship between two </a:t>
            </a:r>
          </a:p>
          <a:p>
            <a:pPr marL="0" indent="0">
              <a:buNone/>
            </a:pPr>
            <a:r>
              <a:rPr lang="en-US" sz="3200" dirty="0"/>
              <a:t>  organisms in which one </a:t>
            </a:r>
            <a:r>
              <a:rPr lang="en-US" sz="3200" u="sng" dirty="0"/>
              <a:t>(the parasite) </a:t>
            </a:r>
            <a:r>
              <a:rPr lang="en-US" sz="3200" dirty="0"/>
              <a:t>derives benefit from the</a:t>
            </a:r>
          </a:p>
          <a:p>
            <a:pPr marL="0" indent="0">
              <a:buNone/>
            </a:pPr>
            <a:r>
              <a:rPr lang="en-US" sz="3200" dirty="0"/>
              <a:t>other </a:t>
            </a:r>
            <a:r>
              <a:rPr lang="en-US" sz="3200" u="sng" dirty="0"/>
              <a:t>(the host), </a:t>
            </a:r>
            <a:r>
              <a:rPr lang="en-US" sz="3200" dirty="0"/>
              <a:t>usually to obtain food ;physical support. Parasitism can have minor or major effects on survival of the host</a:t>
            </a:r>
          </a:p>
          <a:p>
            <a:pPr marL="0" indent="0">
              <a:buNone/>
            </a:pPr>
            <a:r>
              <a:rPr lang="en-US" sz="3600" u="sng" dirty="0">
                <a:solidFill>
                  <a:srgbClr val="C00000"/>
                </a:solidFill>
              </a:rPr>
              <a:t>Types of parasitism\parasites: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1-Endoparasite:</a:t>
            </a:r>
            <a:r>
              <a:rPr lang="en-US" sz="3200" dirty="0"/>
              <a:t>parasite live inside the body of the host as </a:t>
            </a:r>
            <a:r>
              <a:rPr lang="en-US" sz="3200" dirty="0" err="1"/>
              <a:t>nematode;cestode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2-Ectoparasite:</a:t>
            </a:r>
            <a:r>
              <a:rPr lang="en-US" sz="3200" dirty="0"/>
              <a:t>parasite live on the surface </a:t>
            </a:r>
            <a:r>
              <a:rPr lang="en-US" sz="3200"/>
              <a:t>of </a:t>
            </a:r>
            <a:r>
              <a:rPr lang="en-US" sz="3200" smtClean="0"/>
              <a:t>host(outside) </a:t>
            </a:r>
            <a:r>
              <a:rPr lang="en-US" sz="3200" dirty="0"/>
              <a:t>or live in the skin(mange)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57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868</Words>
  <Application>Microsoft Office PowerPoint</Application>
  <PresentationFormat>عرض على الشاشة (3:4)‏</PresentationFormat>
  <Paragraphs>73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حركة</vt:lpstr>
      <vt:lpstr>عرض تقديمي في PowerPoint</vt:lpstr>
      <vt:lpstr>Introduction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nano na</dc:creator>
  <cp:lastModifiedBy>elhelaly</cp:lastModifiedBy>
  <cp:revision>5</cp:revision>
  <dcterms:created xsi:type="dcterms:W3CDTF">2018-09-19T14:26:11Z</dcterms:created>
  <dcterms:modified xsi:type="dcterms:W3CDTF">2018-09-19T15:50:23Z</dcterms:modified>
</cp:coreProperties>
</file>